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0" r:id="rId6"/>
    <p:sldId id="266" r:id="rId7"/>
    <p:sldId id="267" r:id="rId8"/>
    <p:sldId id="268" r:id="rId9"/>
    <p:sldId id="269" r:id="rId10"/>
    <p:sldId id="270" r:id="rId11"/>
    <p:sldId id="261" r:id="rId12"/>
    <p:sldId id="271" r:id="rId13"/>
    <p:sldId id="272" r:id="rId14"/>
    <p:sldId id="278" r:id="rId15"/>
    <p:sldId id="262" r:id="rId16"/>
    <p:sldId id="279" r:id="rId17"/>
    <p:sldId id="280" r:id="rId18"/>
    <p:sldId id="263" r:id="rId19"/>
    <p:sldId id="281" r:id="rId20"/>
    <p:sldId id="283" r:id="rId21"/>
    <p:sldId id="282" r:id="rId22"/>
    <p:sldId id="264" r:id="rId23"/>
    <p:sldId id="287" r:id="rId24"/>
    <p:sldId id="285" r:id="rId25"/>
    <p:sldId id="288" r:id="rId26"/>
    <p:sldId id="289" r:id="rId27"/>
    <p:sldId id="294" r:id="rId28"/>
    <p:sldId id="295" r:id="rId29"/>
    <p:sldId id="290" r:id="rId30"/>
    <p:sldId id="284" r:id="rId31"/>
    <p:sldId id="291" r:id="rId32"/>
    <p:sldId id="292" r:id="rId33"/>
    <p:sldId id="293" r:id="rId34"/>
    <p:sldId id="277" r:id="rId35"/>
    <p:sldId id="273" r:id="rId36"/>
    <p:sldId id="259" r:id="rId37"/>
  </p:sldIdLst>
  <p:sldSz cx="12192000" cy="6858000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6229" autoAdjust="0"/>
  </p:normalViewPr>
  <p:slideViewPr>
    <p:cSldViewPr snapToGrid="0">
      <p:cViewPr varScale="1">
        <p:scale>
          <a:sx n="108" d="100"/>
          <a:sy n="108" d="100"/>
        </p:scale>
        <p:origin x="12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avadinimo skaidr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CD149E10-517D-9332-753D-D5333CA26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lt-LT"/>
              <a:t>Spustelėję redaguokite stilių</a:t>
            </a:r>
          </a:p>
        </p:txBody>
      </p:sp>
      <p:sp>
        <p:nvSpPr>
          <p:cNvPr id="3" name="Antrinis pavadinimas 2">
            <a:extLst>
              <a:ext uri="{FF2B5EF4-FFF2-40B4-BE49-F238E27FC236}">
                <a16:creationId xmlns:a16="http://schemas.microsoft.com/office/drawing/2014/main" id="{4317DCEF-81BC-1747-AB73-784DFE242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lt-LT"/>
              <a:t>Spustelėkite norėdami redaguoti šablono paantraštės stilių</a:t>
            </a:r>
          </a:p>
        </p:txBody>
      </p:sp>
      <p:sp>
        <p:nvSpPr>
          <p:cNvPr id="4" name="Datos vietos rezervavimo ženklas 3">
            <a:extLst>
              <a:ext uri="{FF2B5EF4-FFF2-40B4-BE49-F238E27FC236}">
                <a16:creationId xmlns:a16="http://schemas.microsoft.com/office/drawing/2014/main" id="{1AF176E0-6E37-531F-A2C5-528C64CD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5" name="Poraštės vietos rezervavimo ženklas 4">
            <a:extLst>
              <a:ext uri="{FF2B5EF4-FFF2-40B4-BE49-F238E27FC236}">
                <a16:creationId xmlns:a16="http://schemas.microsoft.com/office/drawing/2014/main" id="{6D0D8661-9FB2-6950-D34B-BE1014D1A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kaidrės numerio vietos rezervavimo ženklas 5">
            <a:extLst>
              <a:ext uri="{FF2B5EF4-FFF2-40B4-BE49-F238E27FC236}">
                <a16:creationId xmlns:a16="http://schemas.microsoft.com/office/drawing/2014/main" id="{2298DBF1-6E6D-3E6E-83E7-14B4746DD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481167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Pavadinimas ir vertikalus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02FEE9E2-C09C-BC23-E8E4-46CF0FADA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Spustelėję redaguokite stilių</a:t>
            </a:r>
          </a:p>
        </p:txBody>
      </p:sp>
      <p:sp>
        <p:nvSpPr>
          <p:cNvPr id="3" name="Vertikalaus teksto vietos rezervavimo ženklas 2">
            <a:extLst>
              <a:ext uri="{FF2B5EF4-FFF2-40B4-BE49-F238E27FC236}">
                <a16:creationId xmlns:a16="http://schemas.microsoft.com/office/drawing/2014/main" id="{9FE2DBB8-4528-7EE1-31A6-A4C40F306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lt-LT"/>
              <a:t>Spustelėkite, kad galėtumėte 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4" name="Datos vietos rezervavimo ženklas 3">
            <a:extLst>
              <a:ext uri="{FF2B5EF4-FFF2-40B4-BE49-F238E27FC236}">
                <a16:creationId xmlns:a16="http://schemas.microsoft.com/office/drawing/2014/main" id="{2DC12967-8EF8-AE63-5F54-F3E7F459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5" name="Poraštės vietos rezervavimo ženklas 4">
            <a:extLst>
              <a:ext uri="{FF2B5EF4-FFF2-40B4-BE49-F238E27FC236}">
                <a16:creationId xmlns:a16="http://schemas.microsoft.com/office/drawing/2014/main" id="{3461232C-1AAA-7BCE-7357-0B207DE5C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kaidrės numerio vietos rezervavimo ženklas 5">
            <a:extLst>
              <a:ext uri="{FF2B5EF4-FFF2-40B4-BE49-F238E27FC236}">
                <a16:creationId xmlns:a16="http://schemas.microsoft.com/office/drawing/2014/main" id="{301DE2E9-E81B-12AD-80FF-D13B5F0D1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618370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us pavadinimas ir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us pavadinimas 1">
            <a:extLst>
              <a:ext uri="{FF2B5EF4-FFF2-40B4-BE49-F238E27FC236}">
                <a16:creationId xmlns:a16="http://schemas.microsoft.com/office/drawing/2014/main" id="{2C098AE7-9DAB-55F6-35FF-EAC72100D9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lt-LT"/>
              <a:t>Spustelėję redaguokite stilių</a:t>
            </a:r>
          </a:p>
        </p:txBody>
      </p:sp>
      <p:sp>
        <p:nvSpPr>
          <p:cNvPr id="3" name="Vertikalaus teksto vietos rezervavimo ženklas 2">
            <a:extLst>
              <a:ext uri="{FF2B5EF4-FFF2-40B4-BE49-F238E27FC236}">
                <a16:creationId xmlns:a16="http://schemas.microsoft.com/office/drawing/2014/main" id="{D5A7DB2E-F6AB-65CB-CCCE-5896C331F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lt-LT"/>
              <a:t>Spustelėkite, kad galėtumėte 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4" name="Datos vietos rezervavimo ženklas 3">
            <a:extLst>
              <a:ext uri="{FF2B5EF4-FFF2-40B4-BE49-F238E27FC236}">
                <a16:creationId xmlns:a16="http://schemas.microsoft.com/office/drawing/2014/main" id="{D641AFF6-0F12-2DB1-213D-C366B92B8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5" name="Poraštės vietos rezervavimo ženklas 4">
            <a:extLst>
              <a:ext uri="{FF2B5EF4-FFF2-40B4-BE49-F238E27FC236}">
                <a16:creationId xmlns:a16="http://schemas.microsoft.com/office/drawing/2014/main" id="{6C1FB23C-2D99-77FC-5C56-3F8EC00E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kaidrės numerio vietos rezervavimo ženklas 5">
            <a:extLst>
              <a:ext uri="{FF2B5EF4-FFF2-40B4-BE49-F238E27FC236}">
                <a16:creationId xmlns:a16="http://schemas.microsoft.com/office/drawing/2014/main" id="{4BD106D7-99CD-9293-B70F-3C380AC2E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44479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avadinimas ir turin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58091560-4979-1C95-C348-0C327E674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Spustelėję redaguokite stilių</a:t>
            </a:r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8B187B3A-043B-285D-0822-8C30FD45E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lt-LT"/>
              <a:t>Spustelėkite, kad galėtumėte 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4" name="Datos vietos rezervavimo ženklas 3">
            <a:extLst>
              <a:ext uri="{FF2B5EF4-FFF2-40B4-BE49-F238E27FC236}">
                <a16:creationId xmlns:a16="http://schemas.microsoft.com/office/drawing/2014/main" id="{DE8E51B3-178C-3214-D7B6-35EB46583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5" name="Poraštės vietos rezervavimo ženklas 4">
            <a:extLst>
              <a:ext uri="{FF2B5EF4-FFF2-40B4-BE49-F238E27FC236}">
                <a16:creationId xmlns:a16="http://schemas.microsoft.com/office/drawing/2014/main" id="{D185CD77-D5F0-8D5B-5FBE-B19B405BE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kaidrės numerio vietos rezervavimo ženklas 5">
            <a:extLst>
              <a:ext uri="{FF2B5EF4-FFF2-40B4-BE49-F238E27FC236}">
                <a16:creationId xmlns:a16="http://schemas.microsoft.com/office/drawing/2014/main" id="{F6AC035E-6AF2-1EBF-1CB8-1DC6133E8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53218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kcijos antrašt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321A5FC9-BAF6-D552-2D95-1E70C8835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lt-LT"/>
              <a:t>Spustelėję redaguokite stilių</a:t>
            </a:r>
          </a:p>
        </p:txBody>
      </p:sp>
      <p:sp>
        <p:nvSpPr>
          <p:cNvPr id="3" name="Teksto vietos rezervavimo ženklas 2">
            <a:extLst>
              <a:ext uri="{FF2B5EF4-FFF2-40B4-BE49-F238E27FC236}">
                <a16:creationId xmlns:a16="http://schemas.microsoft.com/office/drawing/2014/main" id="{9424837C-AF97-79DD-8385-5C989FCA5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lt-LT"/>
              <a:t>Spustelėkite, kad galėtumėte redaguoti šablono teksto stilius</a:t>
            </a:r>
          </a:p>
        </p:txBody>
      </p:sp>
      <p:sp>
        <p:nvSpPr>
          <p:cNvPr id="4" name="Datos vietos rezervavimo ženklas 3">
            <a:extLst>
              <a:ext uri="{FF2B5EF4-FFF2-40B4-BE49-F238E27FC236}">
                <a16:creationId xmlns:a16="http://schemas.microsoft.com/office/drawing/2014/main" id="{7A8CB605-FA32-269D-A4F1-E92F2A260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5" name="Poraštės vietos rezervavimo ženklas 4">
            <a:extLst>
              <a:ext uri="{FF2B5EF4-FFF2-40B4-BE49-F238E27FC236}">
                <a16:creationId xmlns:a16="http://schemas.microsoft.com/office/drawing/2014/main" id="{B854BBD6-5B91-D5FD-22DD-0720968B1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kaidrės numerio vietos rezervavimo ženklas 5">
            <a:extLst>
              <a:ext uri="{FF2B5EF4-FFF2-40B4-BE49-F238E27FC236}">
                <a16:creationId xmlns:a16="http://schemas.microsoft.com/office/drawing/2014/main" id="{939480CD-4A4E-A883-3216-14543FDE1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2079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 turin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C03A61DC-BAEB-CE00-46A2-66F15FA1C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Spustelėję redaguokite stilių</a:t>
            </a:r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E70DAB92-AA1F-4A2A-7DE1-F609887126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lt-LT"/>
              <a:t>Spustelėkite, kad galėtumėte 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4" name="Turinio vietos rezervavimo ženklas 3">
            <a:extLst>
              <a:ext uri="{FF2B5EF4-FFF2-40B4-BE49-F238E27FC236}">
                <a16:creationId xmlns:a16="http://schemas.microsoft.com/office/drawing/2014/main" id="{DF14E185-C230-04C5-D6A4-456B003BF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lt-LT"/>
              <a:t>Spustelėkite, kad galėtumėte 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5" name="Datos vietos rezervavimo ženklas 4">
            <a:extLst>
              <a:ext uri="{FF2B5EF4-FFF2-40B4-BE49-F238E27FC236}">
                <a16:creationId xmlns:a16="http://schemas.microsoft.com/office/drawing/2014/main" id="{1D03D89A-653A-142E-F5A4-8544B664B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6" name="Poraštės vietos rezervavimo ženklas 5">
            <a:extLst>
              <a:ext uri="{FF2B5EF4-FFF2-40B4-BE49-F238E27FC236}">
                <a16:creationId xmlns:a16="http://schemas.microsoft.com/office/drawing/2014/main" id="{647D8DAA-9E6D-343B-27F1-9544FBBEC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kaidrės numerio vietos rezervavimo ženklas 6">
            <a:extLst>
              <a:ext uri="{FF2B5EF4-FFF2-40B4-BE49-F238E27FC236}">
                <a16:creationId xmlns:a16="http://schemas.microsoft.com/office/drawing/2014/main" id="{3EDF8ED7-ADFA-85E4-EA81-D0EEB2B82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23641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Lygini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CA789254-05C0-F8D8-C522-E89580301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lt-LT"/>
              <a:t>Spustelėję redaguokite stilių</a:t>
            </a:r>
          </a:p>
        </p:txBody>
      </p:sp>
      <p:sp>
        <p:nvSpPr>
          <p:cNvPr id="3" name="Teksto vietos rezervavimo ženklas 2">
            <a:extLst>
              <a:ext uri="{FF2B5EF4-FFF2-40B4-BE49-F238E27FC236}">
                <a16:creationId xmlns:a16="http://schemas.microsoft.com/office/drawing/2014/main" id="{ACEB3A97-4D97-91CE-F718-91AC1A968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lt-LT"/>
              <a:t>Spustelėkite, kad galėtumėte redaguoti šablono teksto stilius</a:t>
            </a:r>
          </a:p>
        </p:txBody>
      </p:sp>
      <p:sp>
        <p:nvSpPr>
          <p:cNvPr id="4" name="Turinio vietos rezervavimo ženklas 3">
            <a:extLst>
              <a:ext uri="{FF2B5EF4-FFF2-40B4-BE49-F238E27FC236}">
                <a16:creationId xmlns:a16="http://schemas.microsoft.com/office/drawing/2014/main" id="{7270F447-46CA-86AE-FE1B-B21B924B7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lt-LT"/>
              <a:t>Spustelėkite, kad galėtumėte 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5" name="Teksto vietos rezervavimo ženklas 4">
            <a:extLst>
              <a:ext uri="{FF2B5EF4-FFF2-40B4-BE49-F238E27FC236}">
                <a16:creationId xmlns:a16="http://schemas.microsoft.com/office/drawing/2014/main" id="{8591ECEE-7B24-3ED7-0E34-BAE23F514E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lt-LT"/>
              <a:t>Spustelėkite, kad galėtumėte redaguoti šablono teksto stilius</a:t>
            </a:r>
          </a:p>
        </p:txBody>
      </p:sp>
      <p:sp>
        <p:nvSpPr>
          <p:cNvPr id="6" name="Turinio vietos rezervavimo ženklas 5">
            <a:extLst>
              <a:ext uri="{FF2B5EF4-FFF2-40B4-BE49-F238E27FC236}">
                <a16:creationId xmlns:a16="http://schemas.microsoft.com/office/drawing/2014/main" id="{66457D42-C208-8B45-A8A6-B43050E55E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lt-LT"/>
              <a:t>Spustelėkite, kad galėtumėte 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7" name="Datos vietos rezervavimo ženklas 6">
            <a:extLst>
              <a:ext uri="{FF2B5EF4-FFF2-40B4-BE49-F238E27FC236}">
                <a16:creationId xmlns:a16="http://schemas.microsoft.com/office/drawing/2014/main" id="{BE920A0C-9514-6751-85F3-BAAC21771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8" name="Poraštės vietos rezervavimo ženklas 7">
            <a:extLst>
              <a:ext uri="{FF2B5EF4-FFF2-40B4-BE49-F238E27FC236}">
                <a16:creationId xmlns:a16="http://schemas.microsoft.com/office/drawing/2014/main" id="{CB87AF5D-82E0-FFE4-6333-8B574C25B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9" name="Skaidrės numerio vietos rezervavimo ženklas 8">
            <a:extLst>
              <a:ext uri="{FF2B5EF4-FFF2-40B4-BE49-F238E27FC236}">
                <a16:creationId xmlns:a16="http://schemas.microsoft.com/office/drawing/2014/main" id="{720120E0-4466-A07A-7A4D-8F2AB1C0A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4199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k pavadini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A806CB83-6955-9732-8E96-6C3175B77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Spustelėję redaguokite stilių</a:t>
            </a:r>
          </a:p>
        </p:txBody>
      </p:sp>
      <p:sp>
        <p:nvSpPr>
          <p:cNvPr id="3" name="Datos vietos rezervavimo ženklas 2">
            <a:extLst>
              <a:ext uri="{FF2B5EF4-FFF2-40B4-BE49-F238E27FC236}">
                <a16:creationId xmlns:a16="http://schemas.microsoft.com/office/drawing/2014/main" id="{B9BDF92D-A48F-918C-2D2D-B825FC108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4" name="Poraštės vietos rezervavimo ženklas 3">
            <a:extLst>
              <a:ext uri="{FF2B5EF4-FFF2-40B4-BE49-F238E27FC236}">
                <a16:creationId xmlns:a16="http://schemas.microsoft.com/office/drawing/2014/main" id="{323F95D1-71E4-6A48-75EF-5C0FC6291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5" name="Skaidrės numerio vietos rezervavimo ženklas 4">
            <a:extLst>
              <a:ext uri="{FF2B5EF4-FFF2-40B4-BE49-F238E27FC236}">
                <a16:creationId xmlns:a16="http://schemas.microsoft.com/office/drawing/2014/main" id="{23C2047F-BD0B-7E21-7575-E530A5383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232268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ušč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os vietos rezervavimo ženklas 1">
            <a:extLst>
              <a:ext uri="{FF2B5EF4-FFF2-40B4-BE49-F238E27FC236}">
                <a16:creationId xmlns:a16="http://schemas.microsoft.com/office/drawing/2014/main" id="{E750F948-9335-7BAE-94FE-32B88BE51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3" name="Poraštės vietos rezervavimo ženklas 2">
            <a:extLst>
              <a:ext uri="{FF2B5EF4-FFF2-40B4-BE49-F238E27FC236}">
                <a16:creationId xmlns:a16="http://schemas.microsoft.com/office/drawing/2014/main" id="{75EE8CC0-217D-8362-5FFA-CF117A124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kaidrės numerio vietos rezervavimo ženklas 3">
            <a:extLst>
              <a:ext uri="{FF2B5EF4-FFF2-40B4-BE49-F238E27FC236}">
                <a16:creationId xmlns:a16="http://schemas.microsoft.com/office/drawing/2014/main" id="{97A85189-7254-F734-F535-B33EB3213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660264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urinys ir antrašt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4D5E3331-10B3-43A9-6D73-16CAC4325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lt-LT"/>
              <a:t>Spustelėję redaguokite stilių</a:t>
            </a:r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82CB3A4E-B277-49DF-AF73-F592E73A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lt-LT"/>
              <a:t>Spustelėkite, kad galėtumėte 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4" name="Teksto vietos rezervavimo ženklas 3">
            <a:extLst>
              <a:ext uri="{FF2B5EF4-FFF2-40B4-BE49-F238E27FC236}">
                <a16:creationId xmlns:a16="http://schemas.microsoft.com/office/drawing/2014/main" id="{3DA36AE8-25B4-7781-F117-FAA0105C0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lt-LT"/>
              <a:t>Spustelėkite, kad galėtumėte redaguoti šablono teksto stilius</a:t>
            </a:r>
          </a:p>
        </p:txBody>
      </p:sp>
      <p:sp>
        <p:nvSpPr>
          <p:cNvPr id="5" name="Datos vietos rezervavimo ženklas 4">
            <a:extLst>
              <a:ext uri="{FF2B5EF4-FFF2-40B4-BE49-F238E27FC236}">
                <a16:creationId xmlns:a16="http://schemas.microsoft.com/office/drawing/2014/main" id="{13876CA6-FFC0-5AE6-8E80-4206C049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6" name="Poraštės vietos rezervavimo ženklas 5">
            <a:extLst>
              <a:ext uri="{FF2B5EF4-FFF2-40B4-BE49-F238E27FC236}">
                <a16:creationId xmlns:a16="http://schemas.microsoft.com/office/drawing/2014/main" id="{D7B0A116-8FB6-1C55-64D5-1D8FD40E0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kaidrės numerio vietos rezervavimo ženklas 6">
            <a:extLst>
              <a:ext uri="{FF2B5EF4-FFF2-40B4-BE49-F238E27FC236}">
                <a16:creationId xmlns:a16="http://schemas.microsoft.com/office/drawing/2014/main" id="{2042B34D-9FCC-F5AE-D236-8DC32A65A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46036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aveikslėlis ir antrašt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8BC8C79B-1F18-3D22-BBDB-0456DD6FD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lt-LT"/>
              <a:t>Spustelėję redaguokite stilių</a:t>
            </a:r>
          </a:p>
        </p:txBody>
      </p:sp>
      <p:sp>
        <p:nvSpPr>
          <p:cNvPr id="3" name="Paveikslėlio vietos rezervavimo ženklas 2">
            <a:extLst>
              <a:ext uri="{FF2B5EF4-FFF2-40B4-BE49-F238E27FC236}">
                <a16:creationId xmlns:a16="http://schemas.microsoft.com/office/drawing/2014/main" id="{1777735B-9D11-2B0A-F4CC-1C4EBBC555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t-LT"/>
          </a:p>
        </p:txBody>
      </p:sp>
      <p:sp>
        <p:nvSpPr>
          <p:cNvPr id="4" name="Teksto vietos rezervavimo ženklas 3">
            <a:extLst>
              <a:ext uri="{FF2B5EF4-FFF2-40B4-BE49-F238E27FC236}">
                <a16:creationId xmlns:a16="http://schemas.microsoft.com/office/drawing/2014/main" id="{1E32A33C-A77A-9812-BECF-2C87653CD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lt-LT"/>
              <a:t>Spustelėkite, kad galėtumėte redaguoti šablono teksto stilius</a:t>
            </a:r>
          </a:p>
        </p:txBody>
      </p:sp>
      <p:sp>
        <p:nvSpPr>
          <p:cNvPr id="5" name="Datos vietos rezervavimo ženklas 4">
            <a:extLst>
              <a:ext uri="{FF2B5EF4-FFF2-40B4-BE49-F238E27FC236}">
                <a16:creationId xmlns:a16="http://schemas.microsoft.com/office/drawing/2014/main" id="{28FBCEAB-9539-21A9-12F2-14497B657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6" name="Poraštės vietos rezervavimo ženklas 5">
            <a:extLst>
              <a:ext uri="{FF2B5EF4-FFF2-40B4-BE49-F238E27FC236}">
                <a16:creationId xmlns:a16="http://schemas.microsoft.com/office/drawing/2014/main" id="{2F6D5086-59EE-479B-E757-DCFCA6246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kaidrės numerio vietos rezervavimo ženklas 6">
            <a:extLst>
              <a:ext uri="{FF2B5EF4-FFF2-40B4-BE49-F238E27FC236}">
                <a16:creationId xmlns:a16="http://schemas.microsoft.com/office/drawing/2014/main" id="{1A4182AB-1511-12CF-EC9A-F6A627ADF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2917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o vietos rezervavimo ženklas 1">
            <a:extLst>
              <a:ext uri="{FF2B5EF4-FFF2-40B4-BE49-F238E27FC236}">
                <a16:creationId xmlns:a16="http://schemas.microsoft.com/office/drawing/2014/main" id="{25B36C16-2222-569C-E61F-500D90F40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lt-LT"/>
              <a:t>Spustelėję redaguokite stilių</a:t>
            </a:r>
          </a:p>
        </p:txBody>
      </p:sp>
      <p:sp>
        <p:nvSpPr>
          <p:cNvPr id="3" name="Teksto vietos rezervavimo ženklas 2">
            <a:extLst>
              <a:ext uri="{FF2B5EF4-FFF2-40B4-BE49-F238E27FC236}">
                <a16:creationId xmlns:a16="http://schemas.microsoft.com/office/drawing/2014/main" id="{8D3246D4-53A6-F150-EB23-D4BE2504A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lt-LT"/>
              <a:t>Spustelėkite, kad galėtumėte 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4" name="Datos vietos rezervavimo ženklas 3">
            <a:extLst>
              <a:ext uri="{FF2B5EF4-FFF2-40B4-BE49-F238E27FC236}">
                <a16:creationId xmlns:a16="http://schemas.microsoft.com/office/drawing/2014/main" id="{9EEFD65D-8643-ACB6-ACDD-A4AF4F7C06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04E57-1A25-4235-B8A4-769545695592}" type="datetimeFigureOut">
              <a:rPr lang="lt-LT" smtClean="0"/>
              <a:t>2022-12-22</a:t>
            </a:fld>
            <a:endParaRPr lang="lt-LT"/>
          </a:p>
        </p:txBody>
      </p:sp>
      <p:sp>
        <p:nvSpPr>
          <p:cNvPr id="5" name="Poraštės vietos rezervavimo ženklas 4">
            <a:extLst>
              <a:ext uri="{FF2B5EF4-FFF2-40B4-BE49-F238E27FC236}">
                <a16:creationId xmlns:a16="http://schemas.microsoft.com/office/drawing/2014/main" id="{1287D8A1-DEE4-0BA9-10E6-493571FE0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/>
          </a:p>
        </p:txBody>
      </p:sp>
      <p:sp>
        <p:nvSpPr>
          <p:cNvPr id="6" name="Skaidrės numerio vietos rezervavimo ženklas 5">
            <a:extLst>
              <a:ext uri="{FF2B5EF4-FFF2-40B4-BE49-F238E27FC236}">
                <a16:creationId xmlns:a16="http://schemas.microsoft.com/office/drawing/2014/main" id="{842CDCA1-76CB-E72F-2996-9291C39448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37E902-C595-497D-9ED9-13149A12FA37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354859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t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mantask/CSharp-From-Zero-To-Her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B99B81B7-007E-7535-A0C7-7C17C446A5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/>
              <a:t>SOLID</a:t>
            </a:r>
            <a:endParaRPr lang="lt-LT" sz="9600" dirty="0"/>
          </a:p>
        </p:txBody>
      </p:sp>
      <p:sp>
        <p:nvSpPr>
          <p:cNvPr id="3" name="Antrinis pavadinimas 2">
            <a:extLst>
              <a:ext uri="{FF2B5EF4-FFF2-40B4-BE49-F238E27FC236}">
                <a16:creationId xmlns:a16="http://schemas.microsoft.com/office/drawing/2014/main" id="{04F38096-FDD5-1786-7173-DEB68D1034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350351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4E293A-22E6-F14B-B5A2-D4FFAB886B31}"/>
              </a:ext>
            </a:extLst>
          </p:cNvPr>
          <p:cNvSpPr txBox="1"/>
          <p:nvPr/>
        </p:nvSpPr>
        <p:spPr>
          <a:xfrm>
            <a:off x="8912676" y="469650"/>
            <a:ext cx="1247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</a:rPr>
              <a:t>Better</a:t>
            </a:r>
            <a:endParaRPr lang="lt-LT" b="1" dirty="0">
              <a:solidFill>
                <a:schemeClr val="accent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C84FDB-0C18-18D4-765E-1B9C477E7344}"/>
              </a:ext>
            </a:extLst>
          </p:cNvPr>
          <p:cNvSpPr txBox="1"/>
          <p:nvPr/>
        </p:nvSpPr>
        <p:spPr>
          <a:xfrm>
            <a:off x="2655499" y="0"/>
            <a:ext cx="837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Bad</a:t>
            </a:r>
            <a:endParaRPr lang="lt-LT" b="1" dirty="0">
              <a:solidFill>
                <a:srgbClr val="FF0000"/>
              </a:solidFill>
            </a:endParaRPr>
          </a:p>
        </p:txBody>
      </p:sp>
      <p:pic>
        <p:nvPicPr>
          <p:cNvPr id="10" name="Paveikslėlis 9">
            <a:extLst>
              <a:ext uri="{FF2B5EF4-FFF2-40B4-BE49-F238E27FC236}">
                <a16:creationId xmlns:a16="http://schemas.microsoft.com/office/drawing/2014/main" id="{4E317B7E-CB55-206F-5502-694B8BAF4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89" y="511627"/>
            <a:ext cx="5565014" cy="6346373"/>
          </a:xfrm>
          <a:prstGeom prst="rect">
            <a:avLst/>
          </a:prstGeom>
        </p:spPr>
      </p:pic>
      <p:pic>
        <p:nvPicPr>
          <p:cNvPr id="5" name="Paveikslėlis 4">
            <a:extLst>
              <a:ext uri="{FF2B5EF4-FFF2-40B4-BE49-F238E27FC236}">
                <a16:creationId xmlns:a16="http://schemas.microsoft.com/office/drawing/2014/main" id="{45F7E3F1-66E5-D00E-703E-334413E69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9457" y="1054425"/>
            <a:ext cx="6122543" cy="515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264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83" y="175939"/>
            <a:ext cx="10515600" cy="1325563"/>
          </a:xfrm>
        </p:spPr>
        <p:txBody>
          <a:bodyPr/>
          <a:lstStyle/>
          <a:p>
            <a:r>
              <a:rPr lang="en-US" dirty="0"/>
              <a:t>Open-Closed principle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7550D0C1-729E-A6DF-92AB-3579773E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83" y="1289753"/>
            <a:ext cx="9829800" cy="939641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Software entities (classes, modules, functions, etc.) should be open for extension, but closed for modification.</a:t>
            </a:r>
          </a:p>
          <a:p>
            <a:endParaRPr lang="lt-LT" dirty="0"/>
          </a:p>
        </p:txBody>
      </p:sp>
      <p:pic>
        <p:nvPicPr>
          <p:cNvPr id="7" name="Paveikslėlis 6">
            <a:extLst>
              <a:ext uri="{FF2B5EF4-FFF2-40B4-BE49-F238E27FC236}">
                <a16:creationId xmlns:a16="http://schemas.microsoft.com/office/drawing/2014/main" id="{6379E4BE-3DD1-91C3-9F02-B6045BFB7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497" y="2394857"/>
            <a:ext cx="5426896" cy="33885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712E75-6716-2B5B-4082-1D0BC7D7E30A}"/>
              </a:ext>
            </a:extLst>
          </p:cNvPr>
          <p:cNvSpPr txBox="1"/>
          <p:nvPr/>
        </p:nvSpPr>
        <p:spPr>
          <a:xfrm>
            <a:off x="2943497" y="5895703"/>
            <a:ext cx="5491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Lights can be attached without disassembling the engine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964556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150" y="256068"/>
            <a:ext cx="10515600" cy="1325563"/>
          </a:xfrm>
        </p:spPr>
        <p:txBody>
          <a:bodyPr/>
          <a:lstStyle/>
          <a:p>
            <a:r>
              <a:rPr lang="en-US" dirty="0"/>
              <a:t>Open-Closed principle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7550D0C1-729E-A6DF-92AB-3579773E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62" y="1988191"/>
            <a:ext cx="4921462" cy="4188771"/>
          </a:xfrm>
        </p:spPr>
        <p:txBody>
          <a:bodyPr/>
          <a:lstStyle/>
          <a:p>
            <a:pPr fontAlgn="base">
              <a:spcBef>
                <a:spcPts val="0"/>
              </a:spcBef>
            </a:pPr>
            <a:r>
              <a:rPr lang="en-US" dirty="0"/>
              <a:t>Less changes in existing code</a:t>
            </a:r>
          </a:p>
          <a:p>
            <a:pPr fontAlgn="base">
              <a:spcBef>
                <a:spcPts val="0"/>
              </a:spcBef>
            </a:pPr>
            <a:r>
              <a:rPr lang="en-US" dirty="0"/>
              <a:t>Less chances of breaking anything with new functionality</a:t>
            </a:r>
          </a:p>
          <a:p>
            <a:pPr fontAlgn="base">
              <a:spcBef>
                <a:spcPts val="0"/>
              </a:spcBef>
            </a:pPr>
            <a:r>
              <a:rPr lang="en-US" dirty="0"/>
              <a:t>Easier to find different functionality</a:t>
            </a:r>
          </a:p>
          <a:p>
            <a:pPr fontAlgn="base">
              <a:spcBef>
                <a:spcPts val="0"/>
              </a:spcBef>
              <a:spcAft>
                <a:spcPts val="1600"/>
              </a:spcAft>
            </a:pPr>
            <a:r>
              <a:rPr lang="en-US" dirty="0"/>
              <a:t>New changes has isolated complexity (no accumulated complexity)</a:t>
            </a:r>
          </a:p>
          <a:p>
            <a:endParaRPr lang="lt-LT" dirty="0"/>
          </a:p>
        </p:txBody>
      </p:sp>
      <p:pic>
        <p:nvPicPr>
          <p:cNvPr id="4" name="Paveikslėlis 3">
            <a:extLst>
              <a:ext uri="{FF2B5EF4-FFF2-40B4-BE49-F238E27FC236}">
                <a16:creationId xmlns:a16="http://schemas.microsoft.com/office/drawing/2014/main" id="{07ED3570-EEC3-A725-4BBD-025204CC7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950" y="1278664"/>
            <a:ext cx="6287588" cy="540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889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379" y="226037"/>
            <a:ext cx="10515600" cy="1325563"/>
          </a:xfrm>
        </p:spPr>
        <p:txBody>
          <a:bodyPr/>
          <a:lstStyle/>
          <a:p>
            <a:r>
              <a:rPr lang="en-US" dirty="0"/>
              <a:t>Open-Closed principle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7550D0C1-729E-A6DF-92AB-3579773E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379" y="1551600"/>
            <a:ext cx="5151539" cy="427849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How to add functionality without changing existing code?</a:t>
            </a:r>
          </a:p>
          <a:p>
            <a:pPr lvl="1"/>
            <a:r>
              <a:rPr lang="en-US" dirty="0"/>
              <a:t>Accepting functions as parameters</a:t>
            </a:r>
          </a:p>
          <a:p>
            <a:pPr lvl="1"/>
            <a:r>
              <a:rPr lang="en-US" dirty="0"/>
              <a:t>Using Extension Methods</a:t>
            </a:r>
          </a:p>
          <a:p>
            <a:pPr lvl="1"/>
            <a:r>
              <a:rPr lang="en-US" dirty="0"/>
              <a:t>Using Inheritance</a:t>
            </a:r>
          </a:p>
          <a:p>
            <a:pPr lvl="1"/>
            <a:r>
              <a:rPr lang="en-US" dirty="0"/>
              <a:t>Using Generics</a:t>
            </a:r>
          </a:p>
          <a:p>
            <a:pPr lvl="1"/>
            <a:r>
              <a:rPr lang="en-US" dirty="0"/>
              <a:t>Using Composition</a:t>
            </a:r>
          </a:p>
          <a:p>
            <a:endParaRPr lang="lt-LT" dirty="0"/>
          </a:p>
        </p:txBody>
      </p:sp>
      <p:pic>
        <p:nvPicPr>
          <p:cNvPr id="5" name="Paveikslėlis 4">
            <a:extLst>
              <a:ext uri="{FF2B5EF4-FFF2-40B4-BE49-F238E27FC236}">
                <a16:creationId xmlns:a16="http://schemas.microsoft.com/office/drawing/2014/main" id="{B97CE4FC-188C-7C34-5617-0B5841E5C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341" y="5782894"/>
            <a:ext cx="4857750" cy="942975"/>
          </a:xfrm>
          <a:prstGeom prst="rect">
            <a:avLst/>
          </a:prstGeom>
        </p:spPr>
      </p:pic>
      <p:pic>
        <p:nvPicPr>
          <p:cNvPr id="9" name="Paveikslėlis 8">
            <a:extLst>
              <a:ext uri="{FF2B5EF4-FFF2-40B4-BE49-F238E27FC236}">
                <a16:creationId xmlns:a16="http://schemas.microsoft.com/office/drawing/2014/main" id="{F09B86D5-BAC9-F0DE-67A0-C7E2D6C80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6121" y="2159410"/>
            <a:ext cx="4552950" cy="33147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3937BE-E8FC-5B0D-A48C-83AA1F20D2AE}"/>
              </a:ext>
            </a:extLst>
          </p:cNvPr>
          <p:cNvSpPr txBox="1"/>
          <p:nvPr/>
        </p:nvSpPr>
        <p:spPr>
          <a:xfrm>
            <a:off x="2670462" y="456785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endParaRPr lang="lt-L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F8EC8A-B8D4-6A3A-DDC2-FC4D38E9DC42}"/>
              </a:ext>
            </a:extLst>
          </p:cNvPr>
          <p:cNvSpPr txBox="1"/>
          <p:nvPr/>
        </p:nvSpPr>
        <p:spPr>
          <a:xfrm>
            <a:off x="8719373" y="2181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endParaRPr lang="lt-LT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21D25A-8912-6098-7C46-3DBCD34B52E0}"/>
              </a:ext>
            </a:extLst>
          </p:cNvPr>
          <p:cNvSpPr txBox="1"/>
          <p:nvPr/>
        </p:nvSpPr>
        <p:spPr>
          <a:xfrm>
            <a:off x="8719373" y="1974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  <a:endParaRPr lang="lt-LT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72EE3D-3426-F5F7-0594-FC86D6488F7E}"/>
              </a:ext>
            </a:extLst>
          </p:cNvPr>
          <p:cNvSpPr txBox="1"/>
          <p:nvPr/>
        </p:nvSpPr>
        <p:spPr>
          <a:xfrm>
            <a:off x="8719373" y="544383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  <a:endParaRPr lang="lt-LT" dirty="0"/>
          </a:p>
        </p:txBody>
      </p:sp>
      <p:pic>
        <p:nvPicPr>
          <p:cNvPr id="19" name="Paveikslėlis 18">
            <a:extLst>
              <a:ext uri="{FF2B5EF4-FFF2-40B4-BE49-F238E27FC236}">
                <a16:creationId xmlns:a16="http://schemas.microsoft.com/office/drawing/2014/main" id="{0D72FFA7-0145-9864-758C-1FCFAE7A1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54" y="4937183"/>
            <a:ext cx="5153025" cy="1543050"/>
          </a:xfrm>
          <a:prstGeom prst="rect">
            <a:avLst/>
          </a:prstGeom>
        </p:spPr>
      </p:pic>
      <p:pic>
        <p:nvPicPr>
          <p:cNvPr id="21" name="Paveikslėlis 20">
            <a:extLst>
              <a:ext uri="{FF2B5EF4-FFF2-40B4-BE49-F238E27FC236}">
                <a16:creationId xmlns:a16="http://schemas.microsoft.com/office/drawing/2014/main" id="{150735E5-F0F0-757B-61A4-96B7B6975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6121" y="545499"/>
            <a:ext cx="4772025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208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E225A5E3-62E7-F598-D5C7-C804F41E0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731305" cy="1325563"/>
          </a:xfrm>
        </p:spPr>
        <p:txBody>
          <a:bodyPr/>
          <a:lstStyle/>
          <a:p>
            <a:r>
              <a:rPr lang="en-US" dirty="0"/>
              <a:t>Open-Closed principle: Composition vs Inheritance </a:t>
            </a:r>
            <a:endParaRPr lang="lt-L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1334A2-037E-1F28-C76F-AD68ECE7643E}"/>
              </a:ext>
            </a:extLst>
          </p:cNvPr>
          <p:cNvSpPr txBox="1"/>
          <p:nvPr/>
        </p:nvSpPr>
        <p:spPr>
          <a:xfrm>
            <a:off x="201335" y="1188333"/>
            <a:ext cx="6234363" cy="695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Inheritance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Strongly couples Parent and Child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New behavior is implemented in Child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Child is stuck forever with one Parent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Should not be used as a mean to reuse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Should be used as a mean to create logical hierarchies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Deep inheritance (2+ levels) increases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Usually try to </a:t>
            </a:r>
            <a:r>
              <a:rPr lang="en-US" sz="2000" dirty="0"/>
              <a:t>prefer composition over Inheritance </a:t>
            </a:r>
            <a:r>
              <a:rPr lang="en-US" sz="2000" dirty="0">
                <a:sym typeface="Wingdings" panose="05000000000000000000" pitchFamily="2" charset="2"/>
              </a:rPr>
              <a:t>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ym typeface="Wingdings" panose="05000000000000000000" pitchFamily="2" charset="2"/>
            </a:endParaRPr>
          </a:p>
          <a:p>
            <a:r>
              <a:rPr lang="en-US" sz="2000" dirty="0">
                <a:sym typeface="Wingdings" panose="05000000000000000000" pitchFamily="2" charset="2"/>
              </a:rPr>
              <a:t>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Classes refer to nested objects instead of inheriting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Class can depend on multiple other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Should be used as a mean to reuse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Loosely coupled objects gives better flexibility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Easier to write unit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endParaRPr lang="lt-LT" dirty="0"/>
          </a:p>
        </p:txBody>
      </p:sp>
      <p:pic>
        <p:nvPicPr>
          <p:cNvPr id="5" name="Paveikslėlis 4">
            <a:extLst>
              <a:ext uri="{FF2B5EF4-FFF2-40B4-BE49-F238E27FC236}">
                <a16:creationId xmlns:a16="http://schemas.microsoft.com/office/drawing/2014/main" id="{AA66631E-167F-2634-7A9C-0D315065F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5698" y="1076436"/>
            <a:ext cx="4277034" cy="3113824"/>
          </a:xfrm>
          <a:prstGeom prst="rect">
            <a:avLst/>
          </a:prstGeom>
        </p:spPr>
      </p:pic>
      <p:pic>
        <p:nvPicPr>
          <p:cNvPr id="6" name="Paveikslėlis 5">
            <a:extLst>
              <a:ext uri="{FF2B5EF4-FFF2-40B4-BE49-F238E27FC236}">
                <a16:creationId xmlns:a16="http://schemas.microsoft.com/office/drawing/2014/main" id="{012ACF5A-A7F5-1BA1-8960-284AC55CC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698" y="4566460"/>
            <a:ext cx="4772025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472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222" y="326522"/>
            <a:ext cx="6460796" cy="1325563"/>
          </a:xfrm>
        </p:spPr>
        <p:txBody>
          <a:bodyPr/>
          <a:lstStyle/>
          <a:p>
            <a:r>
              <a:rPr lang="en-US" dirty="0" err="1"/>
              <a:t>Liskov</a:t>
            </a:r>
            <a:r>
              <a:rPr lang="en-US" dirty="0"/>
              <a:t> Substitution principle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7550D0C1-729E-A6DF-92AB-3579773E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0482" y="5725540"/>
            <a:ext cx="5580016" cy="612186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en-US" dirty="0"/>
              <a:t>It looks like a duck, quacks like a duck, but it needs batteries!</a:t>
            </a:r>
          </a:p>
          <a:p>
            <a:pPr marL="0" indent="0" algn="ctr">
              <a:buNone/>
            </a:pPr>
            <a:r>
              <a:rPr lang="en-US" dirty="0"/>
              <a:t>You probably have the wrong abstraction.</a:t>
            </a:r>
            <a:endParaRPr lang="lt-LT" dirty="0"/>
          </a:p>
        </p:txBody>
      </p:sp>
      <p:pic>
        <p:nvPicPr>
          <p:cNvPr id="5" name="Paveikslėlis 4">
            <a:extLst>
              <a:ext uri="{FF2B5EF4-FFF2-40B4-BE49-F238E27FC236}">
                <a16:creationId xmlns:a16="http://schemas.microsoft.com/office/drawing/2014/main" id="{9987C2B4-3577-D6C2-C25E-D3DD85958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2046" y="372295"/>
            <a:ext cx="4924178" cy="51675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5F5465-DE06-7A05-43D6-D1CB0A9BB568}"/>
              </a:ext>
            </a:extLst>
          </p:cNvPr>
          <p:cNvSpPr txBox="1"/>
          <p:nvPr/>
        </p:nvSpPr>
        <p:spPr>
          <a:xfrm>
            <a:off x="595741" y="2143899"/>
            <a:ext cx="612727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Objects of a superclass shall be replaceable with objects of its subclasses without breaking the application</a:t>
            </a:r>
            <a:r>
              <a:rPr lang="en-US" sz="2000" dirty="0"/>
              <a:t>.</a:t>
            </a:r>
          </a:p>
          <a:p>
            <a:br>
              <a:rPr lang="en-US" u="sng" dirty="0"/>
            </a:br>
            <a:r>
              <a:rPr lang="en-US" dirty="0"/>
              <a:t>TLDR; </a:t>
            </a:r>
            <a:r>
              <a:rPr lang="en-US" i="1" dirty="0"/>
              <a:t>Use derived classes without knowing it.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219901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222" y="-63099"/>
            <a:ext cx="6460796" cy="1325563"/>
          </a:xfrm>
        </p:spPr>
        <p:txBody>
          <a:bodyPr/>
          <a:lstStyle/>
          <a:p>
            <a:r>
              <a:rPr lang="en-US" dirty="0" err="1"/>
              <a:t>Liskov</a:t>
            </a:r>
            <a:r>
              <a:rPr lang="en-US" dirty="0"/>
              <a:t> Substitution principle</a:t>
            </a:r>
            <a:endParaRPr lang="lt-L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5F5465-DE06-7A05-43D6-D1CB0A9BB568}"/>
              </a:ext>
            </a:extLst>
          </p:cNvPr>
          <p:cNvSpPr txBox="1"/>
          <p:nvPr/>
        </p:nvSpPr>
        <p:spPr>
          <a:xfrm>
            <a:off x="7481983" y="3361955"/>
            <a:ext cx="612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Use derived classes without knowing it.</a:t>
            </a:r>
            <a:endParaRPr lang="lt-LT" dirty="0"/>
          </a:p>
        </p:txBody>
      </p:sp>
      <p:pic>
        <p:nvPicPr>
          <p:cNvPr id="8" name="Paveikslėlis 7">
            <a:extLst>
              <a:ext uri="{FF2B5EF4-FFF2-40B4-BE49-F238E27FC236}">
                <a16:creationId xmlns:a16="http://schemas.microsoft.com/office/drawing/2014/main" id="{6DCDBB48-E0C6-6A1B-D8C9-4C1998E32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342" y="3731287"/>
            <a:ext cx="4277034" cy="31138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B466B5-D949-2D79-FD68-D87C67454514}"/>
              </a:ext>
            </a:extLst>
          </p:cNvPr>
          <p:cNvSpPr txBox="1"/>
          <p:nvPr/>
        </p:nvSpPr>
        <p:spPr>
          <a:xfrm>
            <a:off x="322747" y="1148244"/>
            <a:ext cx="633974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Any class that is the child of a parent class should be usable in place of its parent </a:t>
            </a:r>
            <a:r>
              <a:rPr lang="en-US" b="1" u="sng" dirty="0"/>
              <a:t>without any unexpected behavior</a:t>
            </a:r>
          </a:p>
          <a:p>
            <a:endParaRPr lang="en-US" dirty="0"/>
          </a:p>
          <a:p>
            <a:r>
              <a:rPr lang="en-US" dirty="0"/>
              <a:t>Subtyping: implementing a class which follows requirements specified by an interface. </a:t>
            </a:r>
          </a:p>
          <a:p>
            <a:endParaRPr lang="en-US" dirty="0"/>
          </a:p>
          <a:p>
            <a:r>
              <a:rPr lang="en-US" dirty="0"/>
              <a:t>Inheritance: implementing a Child class that specializes Parent class to a particular use, by reusing it’s behavior and possibly overriding parts of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Behavior reuse (or override) should be easy to justify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Good for enforcing business logic, creating real world relations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Allows creating restrictions that must be followed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What do you think about the example on the right in terms for enforcing business logic? </a:t>
            </a:r>
          </a:p>
        </p:txBody>
      </p:sp>
      <p:pic>
        <p:nvPicPr>
          <p:cNvPr id="11" name="Paveikslėlis 10">
            <a:extLst>
              <a:ext uri="{FF2B5EF4-FFF2-40B4-BE49-F238E27FC236}">
                <a16:creationId xmlns:a16="http://schemas.microsoft.com/office/drawing/2014/main" id="{3CA67A03-D746-25ED-437E-CFDBA83EB9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342" y="12889"/>
            <a:ext cx="4633817" cy="302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348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222" y="190720"/>
            <a:ext cx="6460796" cy="1325563"/>
          </a:xfrm>
        </p:spPr>
        <p:txBody>
          <a:bodyPr/>
          <a:lstStyle/>
          <a:p>
            <a:r>
              <a:rPr lang="en-US" dirty="0" err="1"/>
              <a:t>Liskov</a:t>
            </a:r>
            <a:r>
              <a:rPr lang="en-US" dirty="0"/>
              <a:t> Substitution principle</a:t>
            </a:r>
            <a:endParaRPr lang="lt-LT" dirty="0"/>
          </a:p>
        </p:txBody>
      </p:sp>
      <p:pic>
        <p:nvPicPr>
          <p:cNvPr id="7" name="Paveikslėlis 6">
            <a:extLst>
              <a:ext uri="{FF2B5EF4-FFF2-40B4-BE49-F238E27FC236}">
                <a16:creationId xmlns:a16="http://schemas.microsoft.com/office/drawing/2014/main" id="{BA2B77D7-E390-1A28-5093-66FE3DD2B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921" y="1516283"/>
            <a:ext cx="2716368" cy="22741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5DF970E-46D7-45B1-4FF7-9EAC2FCDE75C}"/>
              </a:ext>
            </a:extLst>
          </p:cNvPr>
          <p:cNvSpPr txBox="1"/>
          <p:nvPr/>
        </p:nvSpPr>
        <p:spPr>
          <a:xfrm>
            <a:off x="209258" y="4423968"/>
            <a:ext cx="5849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Resembles real-life relation (they are all Birds)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Gives restrictions that are followed (Lay an Egg and Fly)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 what happens when Penguin or Ostrich tries to Fly?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Parent and Child classes are not always interchangeable.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lt-L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1D5FD7-EF74-F00E-39E9-65E2850B17E1}"/>
              </a:ext>
            </a:extLst>
          </p:cNvPr>
          <p:cNvSpPr txBox="1"/>
          <p:nvPr/>
        </p:nvSpPr>
        <p:spPr>
          <a:xfrm>
            <a:off x="6418426" y="4423968"/>
            <a:ext cx="57735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Resembles real-life relation (they are all Birds)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Gives restriction that are followed (all can Lay an Egg and some can Fly)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Parent and Child classes are always interchangeable.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 cautious about growing inheritance depth.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lt-LT" dirty="0"/>
          </a:p>
        </p:txBody>
      </p:sp>
      <p:pic>
        <p:nvPicPr>
          <p:cNvPr id="15" name="Paveikslėlis 14">
            <a:extLst>
              <a:ext uri="{FF2B5EF4-FFF2-40B4-BE49-F238E27FC236}">
                <a16:creationId xmlns:a16="http://schemas.microsoft.com/office/drawing/2014/main" id="{7860E384-7D4E-AC71-2E0C-439516701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695" y="1516283"/>
            <a:ext cx="2828170" cy="279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169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852" y="149724"/>
            <a:ext cx="10515600" cy="1325563"/>
          </a:xfrm>
        </p:spPr>
        <p:txBody>
          <a:bodyPr/>
          <a:lstStyle/>
          <a:p>
            <a:r>
              <a:rPr lang="en-US" dirty="0"/>
              <a:t>Interface Segregation principle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7550D0C1-729E-A6DF-92AB-3579773E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43" y="2401754"/>
            <a:ext cx="5519057" cy="3041877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u="sng" dirty="0"/>
              <a:t>Fine-grained client-specific interfaces.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or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u="sng" dirty="0"/>
              <a:t>Clients should not be forced to depend on interfaces they don't use. </a:t>
            </a:r>
          </a:p>
          <a:p>
            <a:pPr marL="0" indent="0">
              <a:buNone/>
            </a:pPr>
            <a:endParaRPr lang="lt-LT" dirty="0"/>
          </a:p>
        </p:txBody>
      </p:sp>
      <p:pic>
        <p:nvPicPr>
          <p:cNvPr id="5" name="Paveikslėlis 4">
            <a:extLst>
              <a:ext uri="{FF2B5EF4-FFF2-40B4-BE49-F238E27FC236}">
                <a16:creationId xmlns:a16="http://schemas.microsoft.com/office/drawing/2014/main" id="{21030A4F-DF7F-453B-7F78-C9CEF4B2E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8114" y="1145189"/>
            <a:ext cx="4604657" cy="45676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46F5E6-3581-FE21-C5E6-2C42B3886473}"/>
              </a:ext>
            </a:extLst>
          </p:cNvPr>
          <p:cNvSpPr txBox="1"/>
          <p:nvPr/>
        </p:nvSpPr>
        <p:spPr>
          <a:xfrm>
            <a:off x="7522132" y="5992297"/>
            <a:ext cx="4669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is no combined power &amp; water connector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006682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A7C94AAB-7BC4-240D-B73F-654CF0A9B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Segregation principle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D434C668-0D16-5E5E-32A2-EFF7D59BE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952375"/>
            <a:ext cx="4874537" cy="4351338"/>
          </a:xfrm>
        </p:spPr>
        <p:txBody>
          <a:bodyPr/>
          <a:lstStyle/>
          <a:p>
            <a:r>
              <a:rPr lang="en-US" dirty="0"/>
              <a:t>Avoid interface pollution</a:t>
            </a:r>
          </a:p>
          <a:p>
            <a:r>
              <a:rPr lang="en-US" dirty="0"/>
              <a:t>A single interface for everything is too vague and different implementations or clients might not use all that it provides</a:t>
            </a:r>
          </a:p>
          <a:p>
            <a:endParaRPr lang="en-US" dirty="0"/>
          </a:p>
          <a:p>
            <a:endParaRPr lang="lt-L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0F2EB5-2366-FCE4-5039-5C773E93463A}"/>
              </a:ext>
            </a:extLst>
          </p:cNvPr>
          <p:cNvSpPr txBox="1"/>
          <p:nvPr/>
        </p:nvSpPr>
        <p:spPr>
          <a:xfrm>
            <a:off x="5935607" y="4698749"/>
            <a:ext cx="62563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How many unrelated responsibilities exist in this interface?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What can we expect from the </a:t>
            </a:r>
            <a:r>
              <a:rPr lang="en-US" dirty="0" err="1"/>
              <a:t>IVehicle</a:t>
            </a:r>
            <a:r>
              <a:rPr lang="en-US" dirty="0"/>
              <a:t>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What happens to the consumer when new methods are added?</a:t>
            </a:r>
          </a:p>
          <a:p>
            <a:endParaRPr lang="lt-LT" dirty="0"/>
          </a:p>
        </p:txBody>
      </p:sp>
      <p:pic>
        <p:nvPicPr>
          <p:cNvPr id="7" name="Paveikslėlis 6">
            <a:extLst>
              <a:ext uri="{FF2B5EF4-FFF2-40B4-BE49-F238E27FC236}">
                <a16:creationId xmlns:a16="http://schemas.microsoft.com/office/drawing/2014/main" id="{9FB4D84F-EFB9-781D-29FC-3BF059C8C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867" y="2130825"/>
            <a:ext cx="2443819" cy="220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184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7A9CCBA4-43C5-7CA5-D2A6-373F79FFB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1F76A45D-F73A-168B-B0F4-84C9C16A1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Donatas Kukta</a:t>
            </a:r>
          </a:p>
          <a:p>
            <a:r>
              <a:rPr lang="en-US" dirty="0" err="1"/>
              <a:t>Kazimieras</a:t>
            </a:r>
            <a:r>
              <a:rPr lang="en-US" dirty="0"/>
              <a:t> </a:t>
            </a:r>
            <a:r>
              <a:rPr lang="en-US" dirty="0" err="1"/>
              <a:t>Slivka</a:t>
            </a:r>
            <a:endParaRPr lang="en-US" dirty="0"/>
          </a:p>
          <a:p>
            <a:r>
              <a:rPr lang="en-US" dirty="0"/>
              <a:t>TransUnion</a:t>
            </a:r>
          </a:p>
          <a:p>
            <a:endParaRPr lang="en-US" dirty="0"/>
          </a:p>
          <a:p>
            <a:r>
              <a:rPr lang="en-US" dirty="0"/>
              <a:t>These slides are based on https://github.com/Almantask/CSharp-From-Zero-To-Hero/wiki/Summary#chapter-5-solid</a:t>
            </a:r>
          </a:p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8227101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5FF3D6EC-C7A3-6BA8-DF52-CA09D9281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Segregation principle: the problem</a:t>
            </a:r>
            <a:endParaRPr lang="lt-LT" dirty="0"/>
          </a:p>
        </p:txBody>
      </p:sp>
      <p:pic>
        <p:nvPicPr>
          <p:cNvPr id="6" name="Paveikslėlis 5">
            <a:extLst>
              <a:ext uri="{FF2B5EF4-FFF2-40B4-BE49-F238E27FC236}">
                <a16:creationId xmlns:a16="http://schemas.microsoft.com/office/drawing/2014/main" id="{38020D9C-F231-5011-6FE6-069D455CC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4217" y="1804563"/>
            <a:ext cx="5245823" cy="3609602"/>
          </a:xfrm>
          <a:prstGeom prst="rect">
            <a:avLst/>
          </a:prstGeom>
        </p:spPr>
      </p:pic>
      <p:pic>
        <p:nvPicPr>
          <p:cNvPr id="8" name="Paveikslėlis 7">
            <a:extLst>
              <a:ext uri="{FF2B5EF4-FFF2-40B4-BE49-F238E27FC236}">
                <a16:creationId xmlns:a16="http://schemas.microsoft.com/office/drawing/2014/main" id="{0C326A6F-2CBD-D24C-E8EE-D9E6A09CB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1795037"/>
            <a:ext cx="5742721" cy="370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131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FADE4BB-054C-9A2E-5A10-D888FA6D8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137" y="156895"/>
            <a:ext cx="10515600" cy="1325563"/>
          </a:xfrm>
        </p:spPr>
        <p:txBody>
          <a:bodyPr/>
          <a:lstStyle/>
          <a:p>
            <a:r>
              <a:rPr lang="en-US" dirty="0"/>
              <a:t>Interface Segregation principle: the solution</a:t>
            </a:r>
            <a:endParaRPr lang="lt-LT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4B5E9-5BB6-7400-7DF8-6D750D100B2A}"/>
              </a:ext>
            </a:extLst>
          </p:cNvPr>
          <p:cNvSpPr txBox="1"/>
          <p:nvPr/>
        </p:nvSpPr>
        <p:spPr>
          <a:xfrm>
            <a:off x="811040" y="1889863"/>
            <a:ext cx="5637121" cy="22980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Interfaces are split into logically separated parts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Clients are allowed to use only what’s needed for them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Better distinction of responsibilities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Easier to compose multiple interfaces together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Flexible object usability</a:t>
            </a:r>
          </a:p>
        </p:txBody>
      </p:sp>
      <p:pic>
        <p:nvPicPr>
          <p:cNvPr id="13" name="Paveikslėlis 12">
            <a:extLst>
              <a:ext uri="{FF2B5EF4-FFF2-40B4-BE49-F238E27FC236}">
                <a16:creationId xmlns:a16="http://schemas.microsoft.com/office/drawing/2014/main" id="{DB0B1AA0-FDD8-23B6-EB93-222D26B57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252" y="1482457"/>
            <a:ext cx="3713021" cy="443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482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39" y="167957"/>
            <a:ext cx="10515600" cy="1325563"/>
          </a:xfrm>
        </p:spPr>
        <p:txBody>
          <a:bodyPr/>
          <a:lstStyle/>
          <a:p>
            <a:r>
              <a:rPr lang="en-US" dirty="0"/>
              <a:t>Dependency Inversion Principle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7550D0C1-729E-A6DF-92AB-3579773E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90" y="2664823"/>
            <a:ext cx="4822371" cy="3520049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Depend on abstractions, not concrete implementations.</a:t>
            </a:r>
            <a:endParaRPr lang="lt-LT" u="sng" dirty="0"/>
          </a:p>
        </p:txBody>
      </p:sp>
      <p:pic>
        <p:nvPicPr>
          <p:cNvPr id="5" name="Paveikslėlis 4">
            <a:extLst>
              <a:ext uri="{FF2B5EF4-FFF2-40B4-BE49-F238E27FC236}">
                <a16:creationId xmlns:a16="http://schemas.microsoft.com/office/drawing/2014/main" id="{58A4B17D-A496-E6D6-59C3-E05EB6332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639" y="1687467"/>
            <a:ext cx="6598580" cy="41187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0444F3-6571-5819-6DF8-B64A37C5D011}"/>
              </a:ext>
            </a:extLst>
          </p:cNvPr>
          <p:cNvSpPr txBox="1"/>
          <p:nvPr/>
        </p:nvSpPr>
        <p:spPr>
          <a:xfrm>
            <a:off x="6783977" y="6000206"/>
            <a:ext cx="4794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Excavator design doesn’t depend on attachments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656473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212CCACA-91ED-A9CE-B9C2-C086C470F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idea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B85572DF-B902-4DCE-A874-443707BE6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level modules should not depend on low level modules. Both should depend on abstractions.</a:t>
            </a:r>
          </a:p>
          <a:p>
            <a:r>
              <a:rPr lang="en-US" dirty="0"/>
              <a:t>Abstractions should not depend on details. Details should depend on abstractions.</a:t>
            </a:r>
          </a:p>
          <a:p>
            <a:r>
              <a:rPr lang="en-US" dirty="0"/>
              <a:t>Avoid hardcoding dependencies</a:t>
            </a:r>
          </a:p>
          <a:p>
            <a:r>
              <a:rPr lang="en-US" dirty="0"/>
              <a:t>Use abstractions that your domain needs</a:t>
            </a:r>
          </a:p>
          <a:p>
            <a:endParaRPr lang="en-US" dirty="0"/>
          </a:p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546232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0126631A-D291-108C-B4DD-8AC4A76A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 - Maintainability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F3B852F9-7E33-F66E-F072-B9A014D8C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76406" cy="3808821"/>
          </a:xfrm>
        </p:spPr>
        <p:txBody>
          <a:bodyPr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With DIP, we achieve simplicity (isolate the details)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We get a living documentation (a contract that tells what a class can do)</a:t>
            </a:r>
          </a:p>
          <a:p>
            <a:pPr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We don’t marry any framework-specific implementation (</a:t>
            </a:r>
            <a:r>
              <a:rPr lang="en-US" u="sng" dirty="0"/>
              <a:t>or abstraction</a:t>
            </a:r>
            <a:r>
              <a:rPr lang="en-US" dirty="0"/>
              <a:t>), so if we need a change, we can do it without rewriting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2CF271-2BF2-374D-ABAE-25BA8F70D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0267" y="1415127"/>
            <a:ext cx="4717869" cy="445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5847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EADC8F6-77C1-0811-91F4-89A9A520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 - Testability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6B0F5A81-F19D-BE04-DFD0-1D73DEF92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7473"/>
            <a:ext cx="6041571" cy="4069489"/>
          </a:xfrm>
        </p:spPr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It’s easy to mock abstractions (so we can write unit tests for whatever consumes them)</a:t>
            </a:r>
          </a:p>
          <a:p>
            <a:pPr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If we weren’t depending on abstractions, we would need to create fake doubles in order to be able to test</a:t>
            </a:r>
          </a:p>
          <a:p>
            <a:endParaRPr lang="lt-LT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887BA4-9E9E-B404-F323-0B69688E9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263" y="1340485"/>
            <a:ext cx="4215584" cy="421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3028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EADC8F6-77C1-0811-91F4-89A9A520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 - Reusability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6B0F5A81-F19D-BE04-DFD0-1D73DEF92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99857" cy="4351338"/>
          </a:xfrm>
        </p:spPr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Components (especially lower level) can be swapped</a:t>
            </a:r>
          </a:p>
          <a:p>
            <a:pPr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We can swap system as a whole or a part of it</a:t>
            </a:r>
          </a:p>
          <a:p>
            <a:endParaRPr lang="lt-LT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A80A689-84C5-4467-AD88-6F067DAC7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6868" y="1690688"/>
            <a:ext cx="5931887" cy="3927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508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EADC8F6-77C1-0811-91F4-89A9A520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injection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6B0F5A81-F19D-BE04-DFD0-1D73DEF92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72543" cy="4351338"/>
          </a:xfrm>
        </p:spPr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most common way of achieving dependency inversion</a:t>
            </a:r>
          </a:p>
          <a:p>
            <a:pPr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Expose abstractions in </a:t>
            </a:r>
            <a:r>
              <a:rPr lang="en-US" dirty="0" err="1"/>
              <a:t>ctor</a:t>
            </a:r>
            <a:endParaRPr lang="en-US" dirty="0"/>
          </a:p>
          <a:p>
            <a:endParaRPr lang="lt-LT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640BD90-FC56-9986-2345-8BBB9659A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97" y="1690688"/>
            <a:ext cx="744855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0046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vadinimas 4">
            <a:extLst>
              <a:ext uri="{FF2B5EF4-FFF2-40B4-BE49-F238E27FC236}">
                <a16:creationId xmlns:a16="http://schemas.microsoft.com/office/drawing/2014/main" id="{19B8A7CC-E144-E603-D604-71CC68047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326" y="1889125"/>
            <a:ext cx="653796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What are the ways of injecting external dependencies?</a:t>
            </a:r>
            <a:br>
              <a:rPr lang="lt-LT" dirty="0"/>
            </a:br>
            <a:endParaRPr lang="lt-LT" dirty="0"/>
          </a:p>
        </p:txBody>
      </p:sp>
      <p:pic>
        <p:nvPicPr>
          <p:cNvPr id="7" name="Paveikslėlis 6" descr="Paveikslėlis, kuriame yra raketa&#10;&#10;Automatiškai sugeneruotas aprašymas">
            <a:extLst>
              <a:ext uri="{FF2B5EF4-FFF2-40B4-BE49-F238E27FC236}">
                <a16:creationId xmlns:a16="http://schemas.microsoft.com/office/drawing/2014/main" id="{D16EE19A-582C-2AC6-0D96-60F47FB06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64056" y="2300057"/>
            <a:ext cx="3333750" cy="493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5600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EADC8F6-77C1-0811-91F4-89A9A520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injection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6B0F5A81-F19D-BE04-DFD0-1D73DEF92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790" y="1790791"/>
            <a:ext cx="10515600" cy="4351338"/>
          </a:xfrm>
        </p:spPr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Expose abstractions in a method</a:t>
            </a:r>
          </a:p>
          <a:p>
            <a:pPr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Way less popular than </a:t>
            </a:r>
            <a:r>
              <a:rPr lang="en-US" dirty="0" err="1"/>
              <a:t>ctor</a:t>
            </a:r>
            <a:r>
              <a:rPr lang="en-US" dirty="0"/>
              <a:t> injection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9C16709-F314-9CF8-80BA-E2A567829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880" y="3402667"/>
            <a:ext cx="6994511" cy="1273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>
            <a:extLst>
              <a:ext uri="{FF2B5EF4-FFF2-40B4-BE49-F238E27FC236}">
                <a16:creationId xmlns:a16="http://schemas.microsoft.com/office/drawing/2014/main" id="{F2C3BF43-E473-1BD0-13A0-4153670A6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377" y="5021648"/>
            <a:ext cx="5192574" cy="673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3710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AA66FEEB-96F0-0D3E-2897-CEFAFC306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SOLID stand for?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FC5A6034-59A2-68D6-1652-85D1CB432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730" y="1690688"/>
            <a:ext cx="11606349" cy="4351338"/>
          </a:xfrm>
        </p:spPr>
        <p:txBody>
          <a:bodyPr>
            <a:normAutofit/>
          </a:bodyPr>
          <a:lstStyle/>
          <a:p>
            <a:r>
              <a:rPr lang="en-US" sz="4200" b="1" dirty="0"/>
              <a:t>S</a:t>
            </a:r>
            <a:r>
              <a:rPr lang="en-US" dirty="0"/>
              <a:t>ingle-responsibility: </a:t>
            </a:r>
            <a:r>
              <a:rPr lang="en-US" i="1" dirty="0"/>
              <a:t>One reason to change </a:t>
            </a:r>
          </a:p>
          <a:p>
            <a:r>
              <a:rPr lang="en-US" sz="4300" b="1" dirty="0"/>
              <a:t>O</a:t>
            </a:r>
            <a:r>
              <a:rPr lang="en-US" dirty="0"/>
              <a:t>pen–closed: </a:t>
            </a:r>
            <a:r>
              <a:rPr lang="en-US" i="1" dirty="0"/>
              <a:t>Open for extension, closed for modification</a:t>
            </a:r>
          </a:p>
          <a:p>
            <a:r>
              <a:rPr lang="en-US" sz="4300" b="1" dirty="0" err="1"/>
              <a:t>L</a:t>
            </a:r>
            <a:r>
              <a:rPr lang="en-US" dirty="0" err="1"/>
              <a:t>iskov</a:t>
            </a:r>
            <a:r>
              <a:rPr lang="en-US" dirty="0"/>
              <a:t> substitution: </a:t>
            </a:r>
            <a:r>
              <a:rPr lang="en-US" i="1" dirty="0"/>
              <a:t>Use derived classes without knowing it</a:t>
            </a:r>
            <a:endParaRPr lang="en-US" dirty="0"/>
          </a:p>
          <a:p>
            <a:r>
              <a:rPr lang="en-US" sz="4300" b="1" dirty="0"/>
              <a:t>I</a:t>
            </a:r>
            <a:r>
              <a:rPr lang="en-US" dirty="0"/>
              <a:t>nterface segregation: </a:t>
            </a:r>
            <a:r>
              <a:rPr lang="en-US" i="1" dirty="0"/>
              <a:t>Fine grained client-specific interfaces</a:t>
            </a:r>
            <a:endParaRPr lang="en-US" dirty="0"/>
          </a:p>
          <a:p>
            <a:r>
              <a:rPr lang="en-US" sz="4300" b="1" dirty="0"/>
              <a:t>D</a:t>
            </a:r>
            <a:r>
              <a:rPr lang="en-US" dirty="0"/>
              <a:t>ependency inversion: </a:t>
            </a:r>
            <a:r>
              <a:rPr lang="en-US" i="1" dirty="0"/>
              <a:t>Depend on abstractions, not concretions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2212059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EADC8F6-77C1-0811-91F4-89A9A520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injection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6B0F5A81-F19D-BE04-DFD0-1D73DEF92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Expose abstraction in a property</a:t>
            </a:r>
          </a:p>
          <a:p>
            <a:pPr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The least popular</a:t>
            </a:r>
          </a:p>
          <a:p>
            <a:endParaRPr lang="lt-LT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3520346-0096-FAF8-2464-E9F5EAA1C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307081"/>
            <a:ext cx="5347783" cy="2553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>
            <a:extLst>
              <a:ext uri="{FF2B5EF4-FFF2-40B4-BE49-F238E27FC236}">
                <a16:creationId xmlns:a16="http://schemas.microsoft.com/office/drawing/2014/main" id="{354E10DA-08C6-5CF0-8818-5A5CB5F45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766" y="4186459"/>
            <a:ext cx="4543034" cy="79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18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EADC8F6-77C1-0811-91F4-89A9A520F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98" y="248488"/>
            <a:ext cx="5257800" cy="1325563"/>
          </a:xfrm>
        </p:spPr>
        <p:txBody>
          <a:bodyPr/>
          <a:lstStyle/>
          <a:p>
            <a:r>
              <a:rPr lang="en-US" dirty="0"/>
              <a:t>Inversion Of Control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6B0F5A81-F19D-BE04-DFD0-1D73DEF92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5668" y="248488"/>
            <a:ext cx="6104709" cy="1728356"/>
          </a:xfrm>
        </p:spPr>
        <p:txBody>
          <a:bodyPr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 a single place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At the startup of your application</a:t>
            </a:r>
          </a:p>
          <a:p>
            <a:pPr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Create once (recommended)</a:t>
            </a:r>
          </a:p>
          <a:p>
            <a:endParaRPr lang="lt-LT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7C454769-4AC1-2162-E1EC-A0B5A93EF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98" y="1976844"/>
            <a:ext cx="9919979" cy="478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57293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EADC8F6-77C1-0811-91F4-89A9A520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our terminology straight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6B0F5A81-F19D-BE04-DFD0-1D73DEF92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Dependency inversion</a:t>
            </a:r>
          </a:p>
          <a:p>
            <a:pPr lvl="1"/>
            <a:r>
              <a:rPr lang="en-US" dirty="0"/>
              <a:t>Last principle of SRP</a:t>
            </a:r>
          </a:p>
          <a:p>
            <a:pPr lvl="1"/>
            <a:r>
              <a:rPr lang="en-US" dirty="0"/>
              <a:t>Depend on abstractions not implementations!</a:t>
            </a:r>
          </a:p>
          <a:p>
            <a:r>
              <a:rPr lang="en-US" dirty="0"/>
              <a:t>Dependency injection</a:t>
            </a:r>
          </a:p>
          <a:p>
            <a:pPr lvl="1"/>
            <a:r>
              <a:rPr lang="en-US" dirty="0"/>
              <a:t>A pattern that implements the principle</a:t>
            </a:r>
          </a:p>
          <a:p>
            <a:pPr lvl="1"/>
            <a:r>
              <a:rPr lang="en-US" dirty="0"/>
              <a:t>A way of exposing dependencies through </a:t>
            </a:r>
            <a:r>
              <a:rPr lang="en-US" dirty="0" err="1"/>
              <a:t>ctor</a:t>
            </a:r>
            <a:r>
              <a:rPr lang="en-US" dirty="0"/>
              <a:t>, method or a property</a:t>
            </a:r>
          </a:p>
          <a:p>
            <a:r>
              <a:rPr lang="en-US" dirty="0"/>
              <a:t>Inversion of control</a:t>
            </a:r>
          </a:p>
          <a:p>
            <a:pPr lvl="1"/>
            <a:r>
              <a:rPr lang="en-US" dirty="0"/>
              <a:t>A way of managing dependencies in one place</a:t>
            </a:r>
          </a:p>
          <a:p>
            <a:pPr lvl="1"/>
            <a:r>
              <a:rPr lang="en-US" dirty="0"/>
              <a:t>It’s how dependencies are configured in Startup</a:t>
            </a:r>
          </a:p>
        </p:txBody>
      </p:sp>
    </p:spTree>
    <p:extLst>
      <p:ext uri="{BB962C8B-B14F-4D97-AF65-F5344CB8AC3E}">
        <p14:creationId xmlns:p14="http://schemas.microsoft.com/office/powerpoint/2010/main" val="33457846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EADC8F6-77C1-0811-91F4-89A9A520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6B0F5A81-F19D-BE04-DFD0-1D73DEF92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410459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64C9A963-817A-8085-CDC7-E9BA88DD5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to make your code SOLID!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908C165C-6DA7-80A5-7364-E23C8DEB7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44665"/>
          </a:xfrm>
        </p:spPr>
        <p:txBody>
          <a:bodyPr>
            <a:normAutofit/>
          </a:bodyPr>
          <a:lstStyle/>
          <a:p>
            <a:r>
              <a:rPr lang="en-US" dirty="0"/>
              <a:t>Try to find a balance between grouping and separating code/logic</a:t>
            </a:r>
          </a:p>
          <a:p>
            <a:r>
              <a:rPr lang="en-US" dirty="0"/>
              <a:t>Prefer composition over inheritance</a:t>
            </a:r>
          </a:p>
          <a:p>
            <a:r>
              <a:rPr lang="en-US" dirty="0"/>
              <a:t>Avoid long methods, classes and interfaces</a:t>
            </a:r>
          </a:p>
          <a:p>
            <a:r>
              <a:rPr lang="en-US" dirty="0"/>
              <a:t>Use interfaces! Ensure they have clear reusable purpose</a:t>
            </a:r>
          </a:p>
          <a:p>
            <a:r>
              <a:rPr lang="en-US" dirty="0"/>
              <a:t>Think about what needs to be done to extend the code in the future</a:t>
            </a:r>
          </a:p>
          <a:p>
            <a:r>
              <a:rPr lang="en-US" dirty="0"/>
              <a:t>Assume that someone with less experience is reading your code</a:t>
            </a:r>
          </a:p>
          <a:p>
            <a:r>
              <a:rPr lang="en-US" dirty="0"/>
              <a:t>Avoid hardcoding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5298638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Workshop time!</a:t>
            </a:r>
            <a:endParaRPr lang="lt-LT" dirty="0"/>
          </a:p>
        </p:txBody>
      </p:sp>
      <p:pic>
        <p:nvPicPr>
          <p:cNvPr id="5" name="Paveikslėlis 4">
            <a:extLst>
              <a:ext uri="{FF2B5EF4-FFF2-40B4-BE49-F238E27FC236}">
                <a16:creationId xmlns:a16="http://schemas.microsoft.com/office/drawing/2014/main" id="{CBFBD389-2B23-8630-8064-84A7A2193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362" y="1604791"/>
            <a:ext cx="8803276" cy="47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003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D644839F-31A3-14B9-F092-724C03D64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E45A490F-C277-746C-3912-F62AC00E5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https://github.com/Almantask/CSharp-From-Zero-To-Hero/</a:t>
            </a:r>
            <a:endParaRPr lang="en-US" dirty="0"/>
          </a:p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599169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F0564249-9D44-8169-475E-A59355970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937" y="26828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Why SOLID is important?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EE50A0EE-EEED-DB62-F584-FBA569982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8237"/>
            <a:ext cx="10515600" cy="4351338"/>
          </a:xfrm>
        </p:spPr>
        <p:txBody>
          <a:bodyPr/>
          <a:lstStyle/>
          <a:p>
            <a:r>
              <a:rPr lang="en-US" dirty="0"/>
              <a:t>Best practices to follow</a:t>
            </a:r>
          </a:p>
          <a:p>
            <a:r>
              <a:rPr lang="en-US" dirty="0"/>
              <a:t>Avoid complexity headache</a:t>
            </a:r>
          </a:p>
          <a:p>
            <a:r>
              <a:rPr lang="en-US" dirty="0"/>
              <a:t>Better code quality:</a:t>
            </a:r>
          </a:p>
          <a:p>
            <a:pPr lvl="1"/>
            <a:r>
              <a:rPr lang="en-US" dirty="0"/>
              <a:t>Improved readability</a:t>
            </a:r>
          </a:p>
          <a:p>
            <a:pPr lvl="1"/>
            <a:r>
              <a:rPr lang="en-US" dirty="0"/>
              <a:t>Better flexibility</a:t>
            </a:r>
          </a:p>
          <a:p>
            <a:pPr lvl="1"/>
            <a:r>
              <a:rPr lang="en-US" dirty="0"/>
              <a:t>Lower maintainability overhead</a:t>
            </a:r>
          </a:p>
          <a:p>
            <a:r>
              <a:rPr lang="en-US" dirty="0"/>
              <a:t>Applicable for software in general, not just source code</a:t>
            </a:r>
          </a:p>
          <a:p>
            <a:r>
              <a:rPr lang="en-US" dirty="0"/>
              <a:t>It is</a:t>
            </a:r>
            <a:r>
              <a:rPr lang="en-US" i="1" dirty="0"/>
              <a:t> industry-standard</a:t>
            </a:r>
            <a:r>
              <a:rPr lang="en-US" dirty="0"/>
              <a:t> and common question in interviews</a:t>
            </a:r>
          </a:p>
          <a:p>
            <a:pPr marL="0" indent="0">
              <a:buNone/>
            </a:pP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704803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184075CD-AF81-0D83-AF05-6D10D63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Responsibility principle</a:t>
            </a:r>
            <a:endParaRPr lang="lt-LT" dirty="0"/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7550D0C1-729E-A6DF-92AB-3579773E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9911"/>
            <a:ext cx="10831286" cy="718524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A function, class or a module should have a single reason to change.</a:t>
            </a:r>
            <a:endParaRPr lang="lt-LT" u="sng" dirty="0"/>
          </a:p>
        </p:txBody>
      </p:sp>
      <p:pic>
        <p:nvPicPr>
          <p:cNvPr id="5" name="Paveikslėlis 4">
            <a:extLst>
              <a:ext uri="{FF2B5EF4-FFF2-40B4-BE49-F238E27FC236}">
                <a16:creationId xmlns:a16="http://schemas.microsoft.com/office/drawing/2014/main" id="{F75C5426-E244-D510-8230-629865303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443" y="2446861"/>
            <a:ext cx="5127546" cy="33982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7517E3-A5CB-EA76-5A0C-C5A4D958F7D6}"/>
              </a:ext>
            </a:extLst>
          </p:cNvPr>
          <p:cNvSpPr txBox="1"/>
          <p:nvPr/>
        </p:nvSpPr>
        <p:spPr>
          <a:xfrm>
            <a:off x="3370042" y="6027749"/>
            <a:ext cx="4771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Just Because You Can, Doesn’t Mean You Should!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701475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4FFFBD93-2887-7F10-8C60-63E45756F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07" y="139337"/>
            <a:ext cx="10515600" cy="863374"/>
          </a:xfrm>
        </p:spPr>
        <p:txBody>
          <a:bodyPr/>
          <a:lstStyle/>
          <a:p>
            <a:r>
              <a:rPr lang="en-US" dirty="0"/>
              <a:t>Single Responsibility principle</a:t>
            </a:r>
            <a:endParaRPr lang="lt-LT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C169185-840C-FA6B-5698-7F627AB65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628" y="1480458"/>
            <a:ext cx="6981372" cy="418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8BBB51-0A74-B132-D9C9-A666BE5CA7DE}"/>
              </a:ext>
            </a:extLst>
          </p:cNvPr>
          <p:cNvSpPr txBox="1"/>
          <p:nvPr/>
        </p:nvSpPr>
        <p:spPr>
          <a:xfrm>
            <a:off x="317863" y="3271387"/>
            <a:ext cx="474471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Nobody understands </a:t>
            </a:r>
            <a:r>
              <a:rPr lang="en-US" dirty="0"/>
              <a:t>how it works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Everyone is </a:t>
            </a:r>
            <a:r>
              <a:rPr lang="en-US" dirty="0">
                <a:solidFill>
                  <a:schemeClr val="accent6"/>
                </a:solidFill>
              </a:rPr>
              <a:t>afraid to change </a:t>
            </a:r>
            <a:r>
              <a:rPr lang="en-US" dirty="0"/>
              <a:t>existing code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/>
              <a:t>Everyone </a:t>
            </a:r>
            <a:r>
              <a:rPr lang="en-US" dirty="0">
                <a:solidFill>
                  <a:schemeClr val="accent6"/>
                </a:solidFill>
              </a:rPr>
              <a:t>just stich </a:t>
            </a:r>
            <a:r>
              <a:rPr lang="en-US" dirty="0"/>
              <a:t>new code to the class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Tech debt </a:t>
            </a:r>
            <a:r>
              <a:rPr lang="en-US" dirty="0"/>
              <a:t>keeps growing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D974EB-B1DB-4F19-D079-9FBEF5B5ED96}"/>
              </a:ext>
            </a:extLst>
          </p:cNvPr>
          <p:cNvSpPr txBox="1"/>
          <p:nvPr/>
        </p:nvSpPr>
        <p:spPr>
          <a:xfrm>
            <a:off x="317864" y="1822213"/>
            <a:ext cx="47447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Obvious </a:t>
            </a:r>
            <a:r>
              <a:rPr lang="en-US" dirty="0"/>
              <a:t>flow of behavior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Structure is </a:t>
            </a:r>
            <a:r>
              <a:rPr lang="en-US" dirty="0">
                <a:solidFill>
                  <a:srgbClr val="FF0000"/>
                </a:solidFill>
              </a:rPr>
              <a:t>easy to understand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It’s easy </a:t>
            </a:r>
            <a:r>
              <a:rPr lang="en-US" dirty="0">
                <a:solidFill>
                  <a:srgbClr val="FF0000"/>
                </a:solidFill>
              </a:rPr>
              <a:t>to insert changes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222C67-53D1-618B-B75F-A8072CD196B1}"/>
              </a:ext>
            </a:extLst>
          </p:cNvPr>
          <p:cNvSpPr txBox="1"/>
          <p:nvPr/>
        </p:nvSpPr>
        <p:spPr>
          <a:xfrm>
            <a:off x="1085477" y="2902055"/>
            <a:ext cx="174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Illusion</a:t>
            </a:r>
            <a:r>
              <a:rPr lang="en-US" dirty="0"/>
              <a:t> vs </a:t>
            </a:r>
            <a:r>
              <a:rPr lang="en-US" dirty="0">
                <a:solidFill>
                  <a:schemeClr val="accent6"/>
                </a:solidFill>
              </a:rPr>
              <a:t>reality</a:t>
            </a:r>
            <a:endParaRPr lang="lt-LT" dirty="0">
              <a:solidFill>
                <a:schemeClr val="accent6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8C03AA-2EAC-6B5F-D8ED-CDB559C0E35D}"/>
              </a:ext>
            </a:extLst>
          </p:cNvPr>
          <p:cNvSpPr txBox="1"/>
          <p:nvPr/>
        </p:nvSpPr>
        <p:spPr>
          <a:xfrm>
            <a:off x="317863" y="1115088"/>
            <a:ext cx="1640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The God Class</a:t>
            </a:r>
            <a:endParaRPr lang="lt-LT" sz="2000" u="sng" dirty="0"/>
          </a:p>
        </p:txBody>
      </p:sp>
    </p:spTree>
    <p:extLst>
      <p:ext uri="{BB962C8B-B14F-4D97-AF65-F5344CB8AC3E}">
        <p14:creationId xmlns:p14="http://schemas.microsoft.com/office/powerpoint/2010/main" val="1327733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4FFFBD93-2887-7F10-8C60-63E45756F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07" y="139337"/>
            <a:ext cx="10515600" cy="863374"/>
          </a:xfrm>
        </p:spPr>
        <p:txBody>
          <a:bodyPr/>
          <a:lstStyle/>
          <a:p>
            <a:r>
              <a:rPr lang="en-US" dirty="0"/>
              <a:t>Single Responsibility principle. Examples</a:t>
            </a:r>
            <a:endParaRPr lang="lt-LT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9851B98-1B92-B179-CE3A-B402EF833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0633" y="1733431"/>
            <a:ext cx="5211377" cy="484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2BE9E1A8-94CB-5A44-970F-B95892239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90" y="1733432"/>
            <a:ext cx="5613341" cy="3639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4E293A-22E6-F14B-B5A2-D4FFAB886B31}"/>
              </a:ext>
            </a:extLst>
          </p:cNvPr>
          <p:cNvSpPr txBox="1"/>
          <p:nvPr/>
        </p:nvSpPr>
        <p:spPr>
          <a:xfrm>
            <a:off x="8618112" y="1002711"/>
            <a:ext cx="110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</a:rPr>
              <a:t>Good</a:t>
            </a:r>
            <a:endParaRPr lang="lt-LT" b="1" dirty="0">
              <a:solidFill>
                <a:schemeClr val="accent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C84FDB-0C18-18D4-765E-1B9C477E7344}"/>
              </a:ext>
            </a:extLst>
          </p:cNvPr>
          <p:cNvSpPr txBox="1"/>
          <p:nvPr/>
        </p:nvSpPr>
        <p:spPr>
          <a:xfrm>
            <a:off x="2465892" y="1016862"/>
            <a:ext cx="837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Bad</a:t>
            </a:r>
            <a:endParaRPr lang="lt-LT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194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4FFFBD93-2887-7F10-8C60-63E45756F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07" y="139337"/>
            <a:ext cx="10515600" cy="863374"/>
          </a:xfrm>
        </p:spPr>
        <p:txBody>
          <a:bodyPr/>
          <a:lstStyle/>
          <a:p>
            <a:r>
              <a:rPr lang="en-US" dirty="0"/>
              <a:t>Single Responsibility principle. Examples</a:t>
            </a:r>
            <a:endParaRPr lang="lt-L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4E293A-22E6-F14B-B5A2-D4FFAB886B31}"/>
              </a:ext>
            </a:extLst>
          </p:cNvPr>
          <p:cNvSpPr txBox="1"/>
          <p:nvPr/>
        </p:nvSpPr>
        <p:spPr>
          <a:xfrm>
            <a:off x="8618112" y="1002711"/>
            <a:ext cx="110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</a:rPr>
              <a:t>Good</a:t>
            </a:r>
            <a:endParaRPr lang="lt-LT" b="1" dirty="0">
              <a:solidFill>
                <a:schemeClr val="accent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C84FDB-0C18-18D4-765E-1B9C477E7344}"/>
              </a:ext>
            </a:extLst>
          </p:cNvPr>
          <p:cNvSpPr txBox="1"/>
          <p:nvPr/>
        </p:nvSpPr>
        <p:spPr>
          <a:xfrm>
            <a:off x="2465892" y="1069113"/>
            <a:ext cx="837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Bad</a:t>
            </a:r>
            <a:endParaRPr lang="lt-LT" b="1" dirty="0">
              <a:solidFill>
                <a:srgbClr val="FF0000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EC7AF65-9853-27F2-2FD0-21FEF9E29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4699" y="1866085"/>
            <a:ext cx="3203043" cy="1237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B4FC14FE-E784-1836-9696-B44497F95B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259" y="1866085"/>
            <a:ext cx="3449473" cy="2009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FA3223-0B15-7ECB-6F09-804406B3CF04}"/>
              </a:ext>
            </a:extLst>
          </p:cNvPr>
          <p:cNvSpPr txBox="1"/>
          <p:nvPr/>
        </p:nvSpPr>
        <p:spPr>
          <a:xfrm>
            <a:off x="7324259" y="4362883"/>
            <a:ext cx="38836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Clear contents</a:t>
            </a: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Logical use (by project purpose)</a:t>
            </a:r>
          </a:p>
          <a:p>
            <a:pPr marL="342900" indent="-342900"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No questions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903E01-BF86-C29E-47BE-EA03E1C8EF3D}"/>
              </a:ext>
            </a:extLst>
          </p:cNvPr>
          <p:cNvSpPr txBox="1"/>
          <p:nvPr/>
        </p:nvSpPr>
        <p:spPr>
          <a:xfrm>
            <a:off x="1271103" y="3875314"/>
            <a:ext cx="469426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Unknown, abstract contents</a:t>
            </a: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Semantical use (common things, third party things)</a:t>
            </a:r>
          </a:p>
          <a:p>
            <a:pPr marL="342900" indent="-342900"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Question: what about common infrastructure?</a:t>
            </a:r>
          </a:p>
        </p:txBody>
      </p:sp>
    </p:spTree>
    <p:extLst>
      <p:ext uri="{BB962C8B-B14F-4D97-AF65-F5344CB8AC3E}">
        <p14:creationId xmlns:p14="http://schemas.microsoft.com/office/powerpoint/2010/main" val="118620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4FFFBD93-2887-7F10-8C60-63E45756F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07" y="139337"/>
            <a:ext cx="10515600" cy="863374"/>
          </a:xfrm>
        </p:spPr>
        <p:txBody>
          <a:bodyPr/>
          <a:lstStyle/>
          <a:p>
            <a:r>
              <a:rPr lang="en-US" dirty="0"/>
              <a:t>Single Responsibility principle. Examples</a:t>
            </a:r>
            <a:endParaRPr lang="lt-L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4E293A-22E6-F14B-B5A2-D4FFAB886B31}"/>
              </a:ext>
            </a:extLst>
          </p:cNvPr>
          <p:cNvSpPr txBox="1"/>
          <p:nvPr/>
        </p:nvSpPr>
        <p:spPr>
          <a:xfrm>
            <a:off x="8618112" y="1002711"/>
            <a:ext cx="110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</a:rPr>
              <a:t>Good</a:t>
            </a:r>
            <a:endParaRPr lang="lt-LT" b="1" dirty="0">
              <a:solidFill>
                <a:schemeClr val="accent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C84FDB-0C18-18D4-765E-1B9C477E7344}"/>
              </a:ext>
            </a:extLst>
          </p:cNvPr>
          <p:cNvSpPr txBox="1"/>
          <p:nvPr/>
        </p:nvSpPr>
        <p:spPr>
          <a:xfrm>
            <a:off x="2465892" y="1016862"/>
            <a:ext cx="837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Bad</a:t>
            </a:r>
            <a:endParaRPr lang="lt-LT" b="1" dirty="0">
              <a:solidFill>
                <a:srgbClr val="FF0000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8E58945-8A46-6AE1-7E4F-8F6D8D24B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168" y="1738720"/>
            <a:ext cx="4217451" cy="987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D6B955FD-72A9-3FAE-ADFC-6DAE2405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854" y="1601637"/>
            <a:ext cx="3403128" cy="491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6349DA-B27B-E896-A099-E3576D604C09}"/>
              </a:ext>
            </a:extLst>
          </p:cNvPr>
          <p:cNvSpPr txBox="1"/>
          <p:nvPr/>
        </p:nvSpPr>
        <p:spPr>
          <a:xfrm>
            <a:off x="886367" y="3179356"/>
            <a:ext cx="61221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For long term projects, it’s worth tackling complexity by splitting different system concerns into subsystems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Developers should strive to minimize the things we need to care about at once.</a:t>
            </a:r>
          </a:p>
        </p:txBody>
      </p:sp>
    </p:spTree>
    <p:extLst>
      <p:ext uri="{BB962C8B-B14F-4D97-AF65-F5344CB8AC3E}">
        <p14:creationId xmlns:p14="http://schemas.microsoft.com/office/powerpoint/2010/main" val="2835168448"/>
      </p:ext>
    </p:extLst>
  </p:cSld>
  <p:clrMapOvr>
    <a:masterClrMapping/>
  </p:clrMapOvr>
</p:sld>
</file>

<file path=ppt/theme/theme1.xml><?xml version="1.0" encoding="utf-8"?>
<a:theme xmlns:a="http://schemas.openxmlformats.org/drawingml/2006/main" name="„Office“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1220</Words>
  <Application>Microsoft Office PowerPoint</Application>
  <PresentationFormat>Plačiaekranė</PresentationFormat>
  <Paragraphs>194</Paragraphs>
  <Slides>36</Slides>
  <Notes>0</Notes>
  <HiddenSlides>0</HiddenSlides>
  <MMClips>0</MMClips>
  <ScaleCrop>false</ScaleCrop>
  <HeadingPairs>
    <vt:vector size="6" baseType="variant">
      <vt:variant>
        <vt:lpstr>Naudojami šriftai</vt:lpstr>
      </vt:variant>
      <vt:variant>
        <vt:i4>3</vt:i4>
      </vt:variant>
      <vt:variant>
        <vt:lpstr>Tema</vt:lpstr>
      </vt:variant>
      <vt:variant>
        <vt:i4>1</vt:i4>
      </vt:variant>
      <vt:variant>
        <vt:lpstr>Skaidrių pavadinimai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„Office“ tema</vt:lpstr>
      <vt:lpstr>SOLID</vt:lpstr>
      <vt:lpstr>Intro</vt:lpstr>
      <vt:lpstr>What does SOLID stand for?</vt:lpstr>
      <vt:lpstr>Why SOLID is important?</vt:lpstr>
      <vt:lpstr>Single Responsibility principle</vt:lpstr>
      <vt:lpstr>Single Responsibility principle</vt:lpstr>
      <vt:lpstr>Single Responsibility principle. Examples</vt:lpstr>
      <vt:lpstr>Single Responsibility principle. Examples</vt:lpstr>
      <vt:lpstr>Single Responsibility principle. Examples</vt:lpstr>
      <vt:lpstr>„PowerPoint“ pateiktis</vt:lpstr>
      <vt:lpstr>Open-Closed principle</vt:lpstr>
      <vt:lpstr>Open-Closed principle</vt:lpstr>
      <vt:lpstr>Open-Closed principle</vt:lpstr>
      <vt:lpstr>Open-Closed principle: Composition vs Inheritance </vt:lpstr>
      <vt:lpstr>Liskov Substitution principle</vt:lpstr>
      <vt:lpstr>Liskov Substitution principle</vt:lpstr>
      <vt:lpstr>Liskov Substitution principle</vt:lpstr>
      <vt:lpstr>Interface Segregation principle</vt:lpstr>
      <vt:lpstr>Interface Segregation principle</vt:lpstr>
      <vt:lpstr>Interface Segregation principle: the problem</vt:lpstr>
      <vt:lpstr>Interface Segregation principle: the solution</vt:lpstr>
      <vt:lpstr>Dependency Inversion Principle</vt:lpstr>
      <vt:lpstr>The idea</vt:lpstr>
      <vt:lpstr>DIP - Maintainability</vt:lpstr>
      <vt:lpstr>DIP - Testability</vt:lpstr>
      <vt:lpstr>DIP - Reusability</vt:lpstr>
      <vt:lpstr>Constructor injection</vt:lpstr>
      <vt:lpstr>What are the ways of injecting external dependencies? </vt:lpstr>
      <vt:lpstr>Method injection</vt:lpstr>
      <vt:lpstr>Property injection</vt:lpstr>
      <vt:lpstr>Inversion Of Control</vt:lpstr>
      <vt:lpstr>Let’s get our terminology straight</vt:lpstr>
      <vt:lpstr>„PowerPoint“ pateiktis</vt:lpstr>
      <vt:lpstr>Tips to make your code SOLID!</vt:lpstr>
      <vt:lpstr>Workshop time!</vt:lpstr>
      <vt:lpstr>Useful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SOLID</dc:title>
  <dc:creator>Donatas Kukta</dc:creator>
  <cp:lastModifiedBy>Donatas Kukta</cp:lastModifiedBy>
  <cp:revision>63</cp:revision>
  <dcterms:created xsi:type="dcterms:W3CDTF">2022-12-03T18:06:42Z</dcterms:created>
  <dcterms:modified xsi:type="dcterms:W3CDTF">2022-12-21T23:02:01Z</dcterms:modified>
</cp:coreProperties>
</file>

<file path=docProps/thumbnail.jpeg>
</file>